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8445BD5-5DA3-483E-A179-4CCC15997CBD}">
  <a:tblStyle styleId="{88445BD5-5DA3-483E-A179-4CCC15997C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">
  <p:cSld name="AUTOLAYOUT_5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Shape 52"/>
          <p:cNvSpPr/>
          <p:nvPr/>
        </p:nvSpPr>
        <p:spPr>
          <a:xfrm>
            <a:off x="-14" y="0"/>
            <a:ext cx="6472200" cy="1741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/>
          <p:nvPr/>
        </p:nvSpPr>
        <p:spPr>
          <a:xfrm rot="10800000">
            <a:off x="3991187" y="-69"/>
            <a:ext cx="1741500" cy="1741500"/>
          </a:xfrm>
          <a:prstGeom prst="flowChartDelay">
            <a:avLst/>
          </a:prstGeom>
          <a:solidFill>
            <a:srgbClr val="434343">
              <a:alpha val="4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rot="10800000">
            <a:off x="4435465" y="-69"/>
            <a:ext cx="1741500" cy="1741500"/>
          </a:xfrm>
          <a:prstGeom prst="flowChartDelay">
            <a:avLst/>
          </a:prstGeom>
          <a:solidFill>
            <a:srgbClr val="666666">
              <a:alpha val="2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/>
          <p:nvPr/>
        </p:nvSpPr>
        <p:spPr>
          <a:xfrm rot="10800000">
            <a:off x="4863675" y="-69"/>
            <a:ext cx="1741500" cy="1741500"/>
          </a:xfrm>
          <a:prstGeom prst="flowChartDelay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6551675" y="0"/>
            <a:ext cx="2592300" cy="1741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type="title"/>
          </p:nvPr>
        </p:nvSpPr>
        <p:spPr>
          <a:xfrm>
            <a:off x="324475" y="148225"/>
            <a:ext cx="3559500" cy="1373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324475" y="1920450"/>
            <a:ext cx="4124100" cy="2704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●"/>
              <a:defRPr sz="1600">
                <a:solidFill>
                  <a:srgbClr val="61616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●"/>
              <a:defRPr sz="1400">
                <a:solidFill>
                  <a:srgbClr val="61616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●"/>
              <a:defRPr sz="1400">
                <a:solidFill>
                  <a:srgbClr val="61616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2" type="body"/>
          </p:nvPr>
        </p:nvSpPr>
        <p:spPr>
          <a:xfrm>
            <a:off x="4668277" y="1920450"/>
            <a:ext cx="4124100" cy="2704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●"/>
              <a:defRPr sz="1600">
                <a:solidFill>
                  <a:srgbClr val="61616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●"/>
              <a:defRPr sz="1400">
                <a:solidFill>
                  <a:srgbClr val="61616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●"/>
              <a:defRPr sz="1400">
                <a:solidFill>
                  <a:srgbClr val="61616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AUTOLAYOUT_4">
    <p:bg>
      <p:bgPr>
        <a:solidFill>
          <a:srgbClr val="FFFF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-14" y="0"/>
            <a:ext cx="6472200" cy="1741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Shape 64"/>
          <p:cNvSpPr/>
          <p:nvPr/>
        </p:nvSpPr>
        <p:spPr>
          <a:xfrm rot="10800000">
            <a:off x="3991187" y="-69"/>
            <a:ext cx="1741500" cy="1741500"/>
          </a:xfrm>
          <a:prstGeom prst="flowChartDelay">
            <a:avLst/>
          </a:prstGeom>
          <a:solidFill>
            <a:srgbClr val="434343">
              <a:alpha val="4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Shape 65"/>
          <p:cNvSpPr/>
          <p:nvPr/>
        </p:nvSpPr>
        <p:spPr>
          <a:xfrm rot="10800000">
            <a:off x="4435465" y="-69"/>
            <a:ext cx="1741500" cy="1741500"/>
          </a:xfrm>
          <a:prstGeom prst="flowChartDelay">
            <a:avLst/>
          </a:prstGeom>
          <a:solidFill>
            <a:srgbClr val="666666">
              <a:alpha val="2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/>
          <p:nvPr/>
        </p:nvSpPr>
        <p:spPr>
          <a:xfrm rot="10800000">
            <a:off x="4863675" y="-69"/>
            <a:ext cx="1741500" cy="1741500"/>
          </a:xfrm>
          <a:prstGeom prst="flowChartDelay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6551675" y="0"/>
            <a:ext cx="2592300" cy="1741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 txBox="1"/>
          <p:nvPr>
            <p:ph type="title"/>
          </p:nvPr>
        </p:nvSpPr>
        <p:spPr>
          <a:xfrm>
            <a:off x="324475" y="148225"/>
            <a:ext cx="3559500" cy="1373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Char char="●"/>
              <a:defRPr sz="1800">
                <a:solidFill>
                  <a:srgbClr val="61616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●"/>
              <a:defRPr sz="1400">
                <a:solidFill>
                  <a:srgbClr val="61616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●"/>
              <a:defRPr sz="1400">
                <a:solidFill>
                  <a:srgbClr val="61616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Relationship Id="rId4" Type="http://schemas.openxmlformats.org/officeDocument/2006/relationships/hyperlink" Target="mailto:assafshocher@gmail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cs.huji.ac.il/~shais/UnderstandingMachineLearning/understanding-machine-learning-theory-algorithms.pdf" TargetMode="External"/><Relationship Id="rId4" Type="http://schemas.openxmlformats.org/officeDocument/2006/relationships/hyperlink" Target="http://cs229.stanford.edu/notes/cs229-notes1.pdf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Relationship Id="rId4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Relationship Id="rId4" Type="http://schemas.openxmlformats.org/officeDocument/2006/relationships/image" Target="../media/image37.png"/><Relationship Id="rId5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Relationship Id="rId4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hape 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7128" y="2532004"/>
            <a:ext cx="3759000" cy="21117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/>
          <p:nvPr/>
        </p:nvSpPr>
        <p:spPr>
          <a:xfrm>
            <a:off x="871109" y="526588"/>
            <a:ext cx="72147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rgbClr val="5B9BD5"/>
                </a:solidFill>
                <a:latin typeface="Calibri"/>
                <a:ea typeface="Calibri"/>
                <a:cs typeface="Calibri"/>
                <a:sym typeface="Calibri"/>
              </a:rPr>
              <a:t>Lecture 2: Linear regression, Gradient descent and Supervised learning theory</a:t>
            </a:r>
            <a:endParaRPr sz="1100"/>
          </a:p>
        </p:txBody>
      </p:sp>
      <p:sp>
        <p:nvSpPr>
          <p:cNvPr id="77" name="Shape 77"/>
          <p:cNvSpPr txBox="1"/>
          <p:nvPr>
            <p:ph idx="1" type="subTitle"/>
          </p:nvPr>
        </p:nvSpPr>
        <p:spPr>
          <a:xfrm>
            <a:off x="271500" y="3539150"/>
            <a:ext cx="8494800" cy="27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Assaf Shocher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assafshocher@gmail.com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324475" y="148225"/>
            <a:ext cx="5227500" cy="13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  types</a:t>
            </a:r>
            <a:endParaRPr/>
          </a:p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522475" y="2434475"/>
            <a:ext cx="4242900" cy="20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Batch gradient descent</a:t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Incremental gradient descent</a:t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Stochastic gradient descent</a:t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Mini-batch gradient descent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324475" y="148225"/>
            <a:ext cx="7179000" cy="13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 problems</a:t>
            </a:r>
            <a:endParaRPr/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324600" y="2033900"/>
            <a:ext cx="8494800" cy="2704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Computation time: Run over all training set each step </a:t>
            </a:r>
            <a:r>
              <a:rPr lang="en">
                <a:solidFill>
                  <a:srgbClr val="00FF00"/>
                </a:solidFill>
              </a:rPr>
              <a:t>solved :)</a:t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“Hop” over target   </a:t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Plateau / Saddle point    </a:t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Convergence too slow   </a:t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Local minima   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324475" y="148225"/>
            <a:ext cx="6717600" cy="13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significance of the learning rate  </a:t>
            </a:r>
            <a:endParaRPr/>
          </a:p>
        </p:txBody>
      </p:sp>
      <p:sp>
        <p:nvSpPr>
          <p:cNvPr id="170" name="Shape 170"/>
          <p:cNvSpPr txBox="1"/>
          <p:nvPr/>
        </p:nvSpPr>
        <p:spPr>
          <a:xfrm>
            <a:off x="113450" y="2185975"/>
            <a:ext cx="3479400" cy="25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Solutions:</a:t>
            </a:r>
            <a:endParaRPr u="sng"/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Choose wisely</a:t>
            </a:r>
            <a:endParaRPr/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Decaying learning rate</a:t>
            </a:r>
            <a:endParaRPr/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Adaptive learning rate methods</a:t>
            </a:r>
            <a:endParaRPr/>
          </a:p>
          <a:p>
            <a:pPr indent="-3175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Differential learning rate methods</a:t>
            </a:r>
            <a:endParaRPr/>
          </a:p>
        </p:txBody>
      </p:sp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2875" y="1862550"/>
            <a:ext cx="3930975" cy="294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324475" y="148225"/>
            <a:ext cx="7179000" cy="13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 problems</a:t>
            </a:r>
            <a:endParaRPr/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324600" y="2033900"/>
            <a:ext cx="8494800" cy="2704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Computation time: Run over all training set each step </a:t>
            </a:r>
            <a:r>
              <a:rPr lang="en">
                <a:solidFill>
                  <a:srgbClr val="00FF00"/>
                </a:solidFill>
              </a:rPr>
              <a:t>solved :)</a:t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“Hop” over target   </a:t>
            </a:r>
            <a:r>
              <a:rPr lang="en">
                <a:solidFill>
                  <a:srgbClr val="00FF00"/>
                </a:solidFill>
              </a:rPr>
              <a:t>sort of solved :|</a:t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Convergence too slow   </a:t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Plateau / Saddle point    </a:t>
            </a:r>
            <a:endParaRPr>
              <a:solidFill>
                <a:srgbClr val="00FF00"/>
              </a:solidFill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Local minima   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324475" y="148225"/>
            <a:ext cx="7701000" cy="13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 optimization techniques</a:t>
            </a:r>
            <a:endParaRPr/>
          </a:p>
        </p:txBody>
      </p:sp>
      <p:sp>
        <p:nvSpPr>
          <p:cNvPr id="183" name="Shape 183"/>
          <p:cNvSpPr txBox="1"/>
          <p:nvPr/>
        </p:nvSpPr>
        <p:spPr>
          <a:xfrm>
            <a:off x="98325" y="1921250"/>
            <a:ext cx="8910300" cy="3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Momentum</a:t>
            </a:r>
            <a:endParaRPr u="sng"/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475" y="2413725"/>
            <a:ext cx="19050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3025" y="3134000"/>
            <a:ext cx="7410450" cy="16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324475" y="148225"/>
            <a:ext cx="7701000" cy="13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 optimization techniques</a:t>
            </a:r>
            <a:endParaRPr/>
          </a:p>
        </p:txBody>
      </p:sp>
      <p:sp>
        <p:nvSpPr>
          <p:cNvPr id="191" name="Shape 191"/>
          <p:cNvSpPr txBox="1"/>
          <p:nvPr/>
        </p:nvSpPr>
        <p:spPr>
          <a:xfrm>
            <a:off x="98325" y="1921250"/>
            <a:ext cx="8910300" cy="3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Nesterov accelerated gradient</a:t>
            </a:r>
            <a:endParaRPr u="sng"/>
          </a:p>
        </p:txBody>
      </p:sp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675" y="2459425"/>
            <a:ext cx="245745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0638" y="2814950"/>
            <a:ext cx="7117988" cy="224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324475" y="148225"/>
            <a:ext cx="5204700" cy="13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Adagrad and Adadelta</a:t>
            </a:r>
            <a:endParaRPr/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175" y="2190750"/>
            <a:ext cx="24765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7600" y="1984450"/>
            <a:ext cx="3990975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250" y="448323"/>
            <a:ext cx="5741074" cy="444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0475" y="130775"/>
            <a:ext cx="5022500" cy="501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300" y="309400"/>
            <a:ext cx="5967949" cy="462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324475" y="148225"/>
            <a:ext cx="3559500" cy="13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-52950" y="1619450"/>
            <a:ext cx="6883200" cy="31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Linear regression continued</a:t>
            </a:r>
            <a:endParaRPr sz="2200"/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Gradient Descent</a:t>
            </a:r>
            <a:endParaRPr sz="2200"/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Reminder: Types of machine learning</a:t>
            </a:r>
            <a:endParaRPr sz="2200"/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Linear regression as a supervised learning example</a:t>
            </a:r>
            <a:endParaRPr sz="2200"/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Supervised learning theory: Model</a:t>
            </a:r>
            <a:endParaRPr sz="2200"/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What is the error made of?</a:t>
            </a:r>
            <a:endParaRPr sz="2200"/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Overfitting and regularization</a:t>
            </a:r>
            <a:endParaRPr sz="2200"/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Regularized linear regression</a:t>
            </a:r>
            <a:endParaRPr sz="2200"/>
          </a:p>
        </p:txBody>
      </p:sp>
      <p:sp>
        <p:nvSpPr>
          <p:cNvPr id="84" name="Shape 84"/>
          <p:cNvSpPr txBox="1"/>
          <p:nvPr>
            <p:ph idx="2" type="body"/>
          </p:nvPr>
        </p:nvSpPr>
        <p:spPr>
          <a:xfrm>
            <a:off x="6230126" y="1890175"/>
            <a:ext cx="2997900" cy="27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 resources:</a:t>
            </a:r>
            <a:endParaRPr/>
          </a:p>
          <a:p>
            <a:pPr indent="-330200" lvl="0" marL="457200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Shai Shalev-Shwartz: Understanding Machine Learning: From Theory to Algorithms</a:t>
            </a:r>
            <a:endParaRPr/>
          </a:p>
          <a:p>
            <a:pPr indent="-330200" lvl="0" marL="457200" rtl="0">
              <a:spcBef>
                <a:spcPts val="1600"/>
              </a:spcBef>
              <a:spcAft>
                <a:spcPts val="1600"/>
              </a:spcAft>
              <a:buSzPts val="16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Andrew NG: CS229 Lecture notes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324475" y="148225"/>
            <a:ext cx="6952200" cy="13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which one to choose?</a:t>
            </a:r>
            <a:endParaRPr/>
          </a:p>
        </p:txBody>
      </p:sp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4150" y="1765653"/>
            <a:ext cx="2180387" cy="331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324475" y="148225"/>
            <a:ext cx="7179000" cy="13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 problems</a:t>
            </a:r>
            <a:endParaRPr/>
          </a:p>
        </p:txBody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324600" y="2033900"/>
            <a:ext cx="8494800" cy="2704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Computation time: Run over all training set each step </a:t>
            </a:r>
            <a:r>
              <a:rPr lang="en">
                <a:solidFill>
                  <a:srgbClr val="00FF00"/>
                </a:solidFill>
              </a:rPr>
              <a:t>solved :</a:t>
            </a:r>
            <a:r>
              <a:rPr lang="en">
                <a:solidFill>
                  <a:srgbClr val="00FF00"/>
                </a:solidFill>
              </a:rPr>
              <a:t>)</a:t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“Hop” over target   </a:t>
            </a:r>
            <a:r>
              <a:rPr lang="en">
                <a:solidFill>
                  <a:srgbClr val="00FF00"/>
                </a:solidFill>
              </a:rPr>
              <a:t>solved :)</a:t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Plateau / Saddle point    </a:t>
            </a:r>
            <a:r>
              <a:rPr lang="en">
                <a:solidFill>
                  <a:srgbClr val="00FF00"/>
                </a:solidFill>
              </a:rPr>
              <a:t>sort of solved :|</a:t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Convergence too slow   </a:t>
            </a:r>
            <a:r>
              <a:rPr lang="en">
                <a:solidFill>
                  <a:srgbClr val="00FF00"/>
                </a:solidFill>
              </a:rPr>
              <a:t>solved :)</a:t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Local minima   </a:t>
            </a:r>
            <a:r>
              <a:rPr lang="en">
                <a:solidFill>
                  <a:srgbClr val="FF0000"/>
                </a:solidFill>
              </a:rPr>
              <a:t>unsolved :(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324475" y="148225"/>
            <a:ext cx="7383300" cy="13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Reminder: types of machine learning</a:t>
            </a:r>
            <a:endParaRPr/>
          </a:p>
        </p:txBody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324600" y="2328900"/>
            <a:ext cx="8494800" cy="27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Supervised learning</a:t>
            </a:r>
            <a:endParaRPr/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Unsupervised learning</a:t>
            </a:r>
            <a:endParaRPr/>
          </a:p>
          <a:p>
            <a:pPr indent="-34290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Reinforcement learning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324475" y="148225"/>
            <a:ext cx="5947800" cy="13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Learning Model</a:t>
            </a:r>
            <a:endParaRPr/>
          </a:p>
        </p:txBody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97700" y="1744575"/>
            <a:ext cx="8494800" cy="27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 input:   x_i     </a:t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Terms of the vec x are called “features”</a:t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 labels:    y_i</a:t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Hypothesis: h(x) = y</a:t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Hypothesis class:  H = {h_1, h_2 … }</a:t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Cost / Loss / Risk: L</a:t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Learning algorithm: A(X,Y) = h</a:t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Empirical risk and true risk: L_d,  L_s</a:t>
            </a:r>
            <a:endParaRPr/>
          </a:p>
        </p:txBody>
      </p:sp>
      <p:grpSp>
        <p:nvGrpSpPr>
          <p:cNvPr id="240" name="Shape 240"/>
          <p:cNvGrpSpPr/>
          <p:nvPr/>
        </p:nvGrpSpPr>
        <p:grpSpPr>
          <a:xfrm>
            <a:off x="5337000" y="1744575"/>
            <a:ext cx="3807000" cy="3029025"/>
            <a:chOff x="5337000" y="1744575"/>
            <a:chExt cx="3807000" cy="3029025"/>
          </a:xfrm>
        </p:grpSpPr>
        <p:pic>
          <p:nvPicPr>
            <p:cNvPr id="241" name="Shape 241"/>
            <p:cNvPicPr preferRelativeResize="0"/>
            <p:nvPr/>
          </p:nvPicPr>
          <p:blipFill rotWithShape="1">
            <a:blip r:embed="rId3">
              <a:alphaModFix/>
            </a:blip>
            <a:srcRect b="0" l="-2743" r="0" t="0"/>
            <a:stretch/>
          </p:blipFill>
          <p:spPr>
            <a:xfrm>
              <a:off x="5337000" y="1744575"/>
              <a:ext cx="3807000" cy="3029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" name="Shape 242"/>
            <p:cNvSpPr/>
            <p:nvPr/>
          </p:nvSpPr>
          <p:spPr>
            <a:xfrm>
              <a:off x="5648575" y="4250400"/>
              <a:ext cx="1008900" cy="523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7583600" y="4250400"/>
              <a:ext cx="1008900" cy="523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324475" y="148225"/>
            <a:ext cx="3559500" cy="13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we always want more data?</a:t>
            </a:r>
            <a:endParaRPr/>
          </a:p>
        </p:txBody>
      </p:sp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7850" y="0"/>
            <a:ext cx="2300449" cy="172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3899" y="1866150"/>
            <a:ext cx="3984175" cy="316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Shape 251"/>
          <p:cNvSpPr txBox="1"/>
          <p:nvPr>
            <p:ph idx="1" type="body"/>
          </p:nvPr>
        </p:nvSpPr>
        <p:spPr>
          <a:xfrm>
            <a:off x="136500" y="1866150"/>
            <a:ext cx="8614800" cy="29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 = {-2, 0, 2},  Y = {4, 0, 4}.   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 = {h_1,  h_2 }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h_1 = 2|x|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h_2 = x^2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324475" y="148225"/>
            <a:ext cx="5990400" cy="13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class examples</a:t>
            </a:r>
            <a:endParaRPr/>
          </a:p>
        </p:txBody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204600" y="1920450"/>
            <a:ext cx="8614800" cy="29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 = {-2, 0, 2},  Y = {4, 0, 4}.    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Finite class: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{</a:t>
            </a:r>
            <a:r>
              <a:rPr lang="en"/>
              <a:t>h</a:t>
            </a:r>
            <a:r>
              <a:rPr lang="en"/>
              <a:t>_1 = 2|x|,   h_2 = x^2}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199" y="1798900"/>
            <a:ext cx="3984175" cy="316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type="title"/>
          </p:nvPr>
        </p:nvSpPr>
        <p:spPr>
          <a:xfrm>
            <a:off x="324475" y="148225"/>
            <a:ext cx="5990400" cy="13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class examples</a:t>
            </a:r>
            <a:endParaRPr/>
          </a:p>
        </p:txBody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204600" y="1920450"/>
            <a:ext cx="8614800" cy="29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 = {-2, 0, 2},  Y = {4, 0, 4}.   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Infinite class: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h_a = ax^2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0400" y="1841050"/>
            <a:ext cx="4148674" cy="314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324475" y="148225"/>
            <a:ext cx="6272400" cy="13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error made of?</a:t>
            </a:r>
            <a:endParaRPr/>
          </a:p>
        </p:txBody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/>
              <a:t>What would you prefer, a big hypothesis class or a small one?</a:t>
            </a:r>
            <a:endParaRPr sz="3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type="title"/>
          </p:nvPr>
        </p:nvSpPr>
        <p:spPr>
          <a:xfrm>
            <a:off x="324475" y="238975"/>
            <a:ext cx="3559500" cy="13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 hypotheses</a:t>
            </a:r>
            <a:endParaRPr/>
          </a:p>
        </p:txBody>
      </p:sp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225" y="2513900"/>
            <a:ext cx="7210425" cy="14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title"/>
          </p:nvPr>
        </p:nvSpPr>
        <p:spPr>
          <a:xfrm>
            <a:off x="324475" y="148225"/>
            <a:ext cx="6272400" cy="13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error made of?</a:t>
            </a:r>
            <a:endParaRPr/>
          </a:p>
        </p:txBody>
      </p:sp>
      <p:pic>
        <p:nvPicPr>
          <p:cNvPr id="283" name="Shape 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00" y="1886100"/>
            <a:ext cx="7077075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Shape 2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00" y="3236425"/>
            <a:ext cx="72675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Shape 2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75" y="4198150"/>
            <a:ext cx="7153925" cy="68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6" name="Shape 286"/>
          <p:cNvCxnSpPr/>
          <p:nvPr/>
        </p:nvCxnSpPr>
        <p:spPr>
          <a:xfrm>
            <a:off x="1822925" y="3895450"/>
            <a:ext cx="60600" cy="30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7" name="Shape 287"/>
          <p:cNvCxnSpPr/>
          <p:nvPr/>
        </p:nvCxnSpPr>
        <p:spPr>
          <a:xfrm>
            <a:off x="3745300" y="3846025"/>
            <a:ext cx="142500" cy="30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8" name="Shape 288"/>
          <p:cNvCxnSpPr/>
          <p:nvPr/>
        </p:nvCxnSpPr>
        <p:spPr>
          <a:xfrm flipH="1">
            <a:off x="5771075" y="3865200"/>
            <a:ext cx="219600" cy="29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324475" y="148225"/>
            <a:ext cx="5270700" cy="13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Reminder: linear regression</a:t>
            </a:r>
            <a:endParaRPr/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430375" y="4016475"/>
            <a:ext cx="3835800" cy="17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does it mean if not invertible?</a:t>
            </a:r>
            <a:endParaRPr/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7475" y="1985100"/>
            <a:ext cx="3888900" cy="311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9175" y="3155275"/>
            <a:ext cx="193357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2275" y="3606900"/>
            <a:ext cx="1038225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 rotWithShape="1">
          <a:blip r:embed="rId6">
            <a:alphaModFix/>
          </a:blip>
          <a:srcRect b="0" l="0" r="26594" t="0"/>
          <a:stretch/>
        </p:blipFill>
        <p:spPr>
          <a:xfrm>
            <a:off x="533100" y="1985100"/>
            <a:ext cx="3188375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type="title"/>
          </p:nvPr>
        </p:nvSpPr>
        <p:spPr>
          <a:xfrm>
            <a:off x="324475" y="148225"/>
            <a:ext cx="3559500" cy="13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Overfitting</a:t>
            </a:r>
            <a:endParaRPr/>
          </a:p>
        </p:txBody>
      </p:sp>
      <p:pic>
        <p:nvPicPr>
          <p:cNvPr id="294" name="Shape 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25" y="2135725"/>
            <a:ext cx="8839199" cy="2378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type="title"/>
          </p:nvPr>
        </p:nvSpPr>
        <p:spPr>
          <a:xfrm>
            <a:off x="324475" y="148225"/>
            <a:ext cx="8321100" cy="13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overfitting so bad?</a:t>
            </a:r>
            <a:endParaRPr/>
          </a:p>
        </p:txBody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0" y="1935575"/>
            <a:ext cx="8494800" cy="27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Too loyal to training set, poorly predicts unseen data.</a:t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Responses strongly to noise.</a:t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Metaphorically, overfitting is “memorizing” instead of “learning”.</a:t>
            </a:r>
            <a:endParaRPr/>
          </a:p>
        </p:txBody>
      </p:sp>
      <p:pic>
        <p:nvPicPr>
          <p:cNvPr id="301" name="Shape 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4675" y="1986275"/>
            <a:ext cx="1876300" cy="1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3250" y="3200400"/>
            <a:ext cx="2857500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type="title"/>
          </p:nvPr>
        </p:nvSpPr>
        <p:spPr>
          <a:xfrm>
            <a:off x="324475" y="148225"/>
            <a:ext cx="3559500" cy="13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Reduce number of features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Regularization</a:t>
            </a:r>
            <a:endParaRPr/>
          </a:p>
        </p:txBody>
      </p:sp>
      <p:pic>
        <p:nvPicPr>
          <p:cNvPr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8425" y="2523775"/>
            <a:ext cx="5493500" cy="210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>
            <p:ph type="title"/>
          </p:nvPr>
        </p:nvSpPr>
        <p:spPr>
          <a:xfrm>
            <a:off x="324475" y="148225"/>
            <a:ext cx="8079000" cy="13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Regularization with the loss function</a:t>
            </a:r>
            <a:endParaRPr/>
          </a:p>
        </p:txBody>
      </p:sp>
      <p:pic>
        <p:nvPicPr>
          <p:cNvPr id="315" name="Shape 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4300" y="2264325"/>
            <a:ext cx="3676650" cy="24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900" y="2817700"/>
            <a:ext cx="4343400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type="title"/>
          </p:nvPr>
        </p:nvSpPr>
        <p:spPr>
          <a:xfrm>
            <a:off x="324475" y="148225"/>
            <a:ext cx="6384900" cy="13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Regularized linear regression</a:t>
            </a:r>
            <a:endParaRPr/>
          </a:p>
        </p:txBody>
      </p:sp>
      <p:sp>
        <p:nvSpPr>
          <p:cNvPr id="322" name="Shape 322"/>
          <p:cNvSpPr txBox="1"/>
          <p:nvPr/>
        </p:nvSpPr>
        <p:spPr>
          <a:xfrm>
            <a:off x="324475" y="2859175"/>
            <a:ext cx="76245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taking gradient of the new loss function:</a:t>
            </a:r>
            <a:endParaRPr/>
          </a:p>
        </p:txBody>
      </p:sp>
      <p:pic>
        <p:nvPicPr>
          <p:cNvPr id="323" name="Shape 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25" y="3178100"/>
            <a:ext cx="5610225" cy="10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Shape 324"/>
          <p:cNvSpPr txBox="1"/>
          <p:nvPr/>
        </p:nvSpPr>
        <p:spPr>
          <a:xfrm>
            <a:off x="249600" y="4235825"/>
            <a:ext cx="75480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 is the same, only weights are all shrinking now!</a:t>
            </a:r>
            <a:endParaRPr/>
          </a:p>
        </p:txBody>
      </p:sp>
      <p:pic>
        <p:nvPicPr>
          <p:cNvPr id="325" name="Shape 3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700" y="1902475"/>
            <a:ext cx="4343400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324475" y="148225"/>
            <a:ext cx="3559500" cy="13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it mean if B is not invertible?</a:t>
            </a:r>
            <a:endParaRPr/>
          </a:p>
        </p:txBody>
      </p:sp>
      <p:sp>
        <p:nvSpPr>
          <p:cNvPr id="100" name="Shape 100"/>
          <p:cNvSpPr txBox="1"/>
          <p:nvPr/>
        </p:nvSpPr>
        <p:spPr>
          <a:xfrm>
            <a:off x="0" y="2080200"/>
            <a:ext cx="8532300" cy="10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Mathematically: columns of X are linearly dependent. (note: B is a correlation matrix).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practice: X has redundant features i.e. at least one feature can be concluded out of the other features and therefore does not provide any new information.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Shape 101"/>
          <p:cNvSpPr txBox="1"/>
          <p:nvPr/>
        </p:nvSpPr>
        <p:spPr>
          <a:xfrm>
            <a:off x="45400" y="2715450"/>
            <a:ext cx="3000000" cy="22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Example: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Consider following features:</a:t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Age driving license received</a:t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Years driving</a:t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Current age</a:t>
            </a:r>
            <a:endParaRPr/>
          </a:p>
        </p:txBody>
      </p:sp>
      <p:graphicFrame>
        <p:nvGraphicFramePr>
          <p:cNvPr id="102" name="Shape 102"/>
          <p:cNvGraphicFramePr/>
          <p:nvPr/>
        </p:nvGraphicFramePr>
        <p:xfrm>
          <a:off x="3645225" y="3161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{88445BD5-5DA3-483E-A179-4CCC15997CBD}</a:tableStyleId>
              </a:tblPr>
              <a:tblGrid>
                <a:gridCol w="486725"/>
                <a:gridCol w="486725"/>
                <a:gridCol w="486725"/>
              </a:tblGrid>
              <a:tr h="47552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7552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7552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7552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3" name="Shape 103"/>
          <p:cNvSpPr txBox="1"/>
          <p:nvPr/>
        </p:nvSpPr>
        <p:spPr>
          <a:xfrm>
            <a:off x="3215913" y="3850075"/>
            <a:ext cx="4293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x=</a:t>
            </a:r>
            <a:endParaRPr/>
          </a:p>
        </p:txBody>
      </p:sp>
      <p:graphicFrame>
        <p:nvGraphicFramePr>
          <p:cNvPr id="104" name="Shape 104"/>
          <p:cNvGraphicFramePr/>
          <p:nvPr/>
        </p:nvGraphicFramePr>
        <p:xfrm>
          <a:off x="6243500" y="3138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{88445BD5-5DA3-483E-A179-4CCC15997CBD}</a:tableStyleId>
              </a:tblPr>
              <a:tblGrid>
                <a:gridCol w="722450"/>
                <a:gridCol w="722450"/>
                <a:gridCol w="722450"/>
              </a:tblGrid>
              <a:tr h="61347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1458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1773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3231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99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1773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3429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5202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99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3231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5202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8433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6725" y="3854200"/>
            <a:ext cx="866775" cy="400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Shape 106"/>
          <p:cNvCxnSpPr>
            <a:endCxn id="107" idx="0"/>
          </p:cNvCxnSpPr>
          <p:nvPr/>
        </p:nvCxnSpPr>
        <p:spPr>
          <a:xfrm>
            <a:off x="8426150" y="3509750"/>
            <a:ext cx="506700" cy="4707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" name="Shape 108"/>
          <p:cNvCxnSpPr/>
          <p:nvPr/>
        </p:nvCxnSpPr>
        <p:spPr>
          <a:xfrm>
            <a:off x="8410850" y="4046725"/>
            <a:ext cx="348000" cy="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" name="Shape 107"/>
          <p:cNvSpPr/>
          <p:nvPr/>
        </p:nvSpPr>
        <p:spPr>
          <a:xfrm>
            <a:off x="8758850" y="3980450"/>
            <a:ext cx="348000" cy="264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/>
          </a:p>
        </p:txBody>
      </p:sp>
      <p:cxnSp>
        <p:nvCxnSpPr>
          <p:cNvPr id="109" name="Shape 109"/>
          <p:cNvCxnSpPr>
            <a:stCxn id="107" idx="4"/>
          </p:cNvCxnSpPr>
          <p:nvPr/>
        </p:nvCxnSpPr>
        <p:spPr>
          <a:xfrm rot="5400000">
            <a:off x="8540450" y="4198850"/>
            <a:ext cx="346200" cy="4386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324475" y="148225"/>
            <a:ext cx="7965600" cy="13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be used for more complex features</a:t>
            </a:r>
            <a:endParaRPr/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600" y="2069150"/>
            <a:ext cx="3372525" cy="48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/>
        </p:nvSpPr>
        <p:spPr>
          <a:xfrm>
            <a:off x="257175" y="2806225"/>
            <a:ext cx="8176800" cy="20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still a linear </a:t>
            </a:r>
            <a:r>
              <a:rPr lang="en"/>
              <a:t>regression</a:t>
            </a:r>
            <a:r>
              <a:rPr lang="en"/>
              <a:t>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features are now the exponents of x: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17" name="Shape 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9013" y="3458963"/>
            <a:ext cx="981075" cy="14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324475" y="148225"/>
            <a:ext cx="3559500" cy="13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 space</a:t>
            </a:r>
            <a:endParaRPr/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175" y="1820325"/>
            <a:ext cx="8260099" cy="3234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Shape 124"/>
          <p:cNvCxnSpPr/>
          <p:nvPr/>
        </p:nvCxnSpPr>
        <p:spPr>
          <a:xfrm rot="10800000">
            <a:off x="395125" y="3005800"/>
            <a:ext cx="14100" cy="93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" name="Shape 125"/>
          <p:cNvCxnSpPr/>
          <p:nvPr/>
        </p:nvCxnSpPr>
        <p:spPr>
          <a:xfrm rot="10800000">
            <a:off x="1305400" y="4741325"/>
            <a:ext cx="1079400" cy="19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" name="Shape 126"/>
          <p:cNvCxnSpPr/>
          <p:nvPr/>
        </p:nvCxnSpPr>
        <p:spPr>
          <a:xfrm flipH="1" rot="10800000">
            <a:off x="7302500" y="4319525"/>
            <a:ext cx="832800" cy="42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" name="Shape 127"/>
          <p:cNvSpPr txBox="1"/>
          <p:nvPr/>
        </p:nvSpPr>
        <p:spPr>
          <a:xfrm>
            <a:off x="310450" y="4014600"/>
            <a:ext cx="317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</a:t>
            </a:r>
            <a:endParaRPr/>
          </a:p>
        </p:txBody>
      </p:sp>
      <p:sp>
        <p:nvSpPr>
          <p:cNvPr id="128" name="Shape 128"/>
          <p:cNvSpPr txBox="1"/>
          <p:nvPr/>
        </p:nvSpPr>
        <p:spPr>
          <a:xfrm>
            <a:off x="2384800" y="4784925"/>
            <a:ext cx="4869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W1</a:t>
            </a:r>
            <a:endParaRPr/>
          </a:p>
        </p:txBody>
      </p:sp>
      <p:sp>
        <p:nvSpPr>
          <p:cNvPr id="129" name="Shape 129"/>
          <p:cNvSpPr txBox="1"/>
          <p:nvPr/>
        </p:nvSpPr>
        <p:spPr>
          <a:xfrm>
            <a:off x="6942675" y="4633300"/>
            <a:ext cx="4869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324475" y="148225"/>
            <a:ext cx="3559500" cy="13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4550" y="1830500"/>
            <a:ext cx="3044724" cy="326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2672" y="3414675"/>
            <a:ext cx="971200" cy="7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324475" y="2092650"/>
            <a:ext cx="39786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Repeat until convergence:</a:t>
            </a:r>
            <a:endParaRPr/>
          </a:p>
        </p:txBody>
      </p:sp>
      <p:sp>
        <p:nvSpPr>
          <p:cNvPr id="138" name="Shape 138"/>
          <p:cNvSpPr txBox="1"/>
          <p:nvPr/>
        </p:nvSpPr>
        <p:spPr>
          <a:xfrm>
            <a:off x="324475" y="3147950"/>
            <a:ext cx="39786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where:</a:t>
            </a:r>
            <a:endParaRPr/>
          </a:p>
        </p:txBody>
      </p:sp>
      <p:pic>
        <p:nvPicPr>
          <p:cNvPr id="139" name="Shape 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475" y="2441875"/>
            <a:ext cx="193357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8838" y="4203250"/>
            <a:ext cx="2390775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08900" y="4603300"/>
            <a:ext cx="180975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225" y="1075200"/>
            <a:ext cx="8839200" cy="3462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324475" y="148225"/>
            <a:ext cx="7179000" cy="13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 problems</a:t>
            </a:r>
            <a:endParaRPr/>
          </a:p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324600" y="2033900"/>
            <a:ext cx="8494800" cy="2704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Computation time: Run over all training set each step </a:t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“Hop” over target   </a:t>
            </a:r>
            <a:endParaRPr>
              <a:solidFill>
                <a:srgbClr val="00FF00"/>
              </a:solidFill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Plateau / Saddle point    </a:t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Convergence too slow   </a:t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Local minima   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